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264" r:id="rId6"/>
    <p:sldId id="270" r:id="rId7"/>
    <p:sldId id="271" r:id="rId8"/>
    <p:sldId id="272" r:id="rId9"/>
    <p:sldId id="273" r:id="rId10"/>
    <p:sldId id="274" r:id="rId11"/>
    <p:sldId id="276" r:id="rId12"/>
    <p:sldId id="275" r:id="rId13"/>
    <p:sldId id="278" r:id="rId14"/>
    <p:sldId id="279" r:id="rId15"/>
    <p:sldId id="280" r:id="rId16"/>
    <p:sldId id="281" r:id="rId17"/>
    <p:sldId id="302" r:id="rId18"/>
    <p:sldId id="282" r:id="rId19"/>
    <p:sldId id="283" r:id="rId20"/>
    <p:sldId id="291" r:id="rId21"/>
    <p:sldId id="292" r:id="rId22"/>
    <p:sldId id="284" r:id="rId23"/>
    <p:sldId id="285" r:id="rId24"/>
    <p:sldId id="286" r:id="rId25"/>
    <p:sldId id="303" r:id="rId26"/>
    <p:sldId id="287" r:id="rId27"/>
    <p:sldId id="288" r:id="rId28"/>
    <p:sldId id="296" r:id="rId29"/>
    <p:sldId id="297" r:id="rId30"/>
    <p:sldId id="289" r:id="rId31"/>
    <p:sldId id="290" r:id="rId32"/>
    <p:sldId id="293" r:id="rId33"/>
    <p:sldId id="294" r:id="rId34"/>
    <p:sldId id="295" r:id="rId35"/>
    <p:sldId id="298" r:id="rId36"/>
    <p:sldId id="299" r:id="rId37"/>
    <p:sldId id="300" r:id="rId38"/>
    <p:sldId id="301" r:id="rId39"/>
    <p:sldId id="304" r:id="rId40"/>
    <p:sldId id="305" r:id="rId41"/>
    <p:sldId id="306" r:id="rId42"/>
    <p:sldId id="307" r:id="rId43"/>
    <p:sldId id="308" r:id="rId44"/>
    <p:sldId id="309" r:id="rId45"/>
    <p:sldId id="311" r:id="rId46"/>
    <p:sldId id="310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orient="horz" pos="1525">
          <p15:clr>
            <a:srgbClr val="A4A3A4"/>
          </p15:clr>
        </p15:guide>
        <p15:guide id="3" pos="6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구동완(Dongwan Koo)" initials="구K" lastIdx="1" clrIdx="0">
    <p:extLst>
      <p:ext uri="{19B8F6BF-5375-455C-9EA6-DF929625EA0E}">
        <p15:presenceInfo xmlns:p15="http://schemas.microsoft.com/office/powerpoint/2012/main" userId="S-1-5-21-1110979294-1517031078-1096777721-287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ACA"/>
    <a:srgbClr val="B7EEFF"/>
    <a:srgbClr val="F9E4FF"/>
    <a:srgbClr val="EFBBFF"/>
    <a:srgbClr val="EA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15" autoAdjust="0"/>
  </p:normalViewPr>
  <p:slideViewPr>
    <p:cSldViewPr snapToGrid="0">
      <p:cViewPr varScale="1">
        <p:scale>
          <a:sx n="98" d="100"/>
          <a:sy n="98" d="100"/>
        </p:scale>
        <p:origin x="1104" y="72"/>
      </p:cViewPr>
      <p:guideLst>
        <p:guide orient="horz" pos="1162"/>
        <p:guide orient="horz" pos="152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6B839-A3F1-4F37-AA25-99C4722D8D92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76F13-20CA-4AB9-B2B8-2B9E9C0C1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1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C%B8%EB%A7%A5_%EA%B5%90%ED%99%98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코틀린은 프로그래밍 언어입니다</a:t>
            </a:r>
            <a:r>
              <a:rPr lang="en-US" altLang="ko-KR" smtClean="0"/>
              <a:t>. </a:t>
            </a:r>
            <a:r>
              <a:rPr lang="ko-KR" altLang="en-US" smtClean="0"/>
              <a:t>그리고 그림과 같이 </a:t>
            </a:r>
            <a:r>
              <a:rPr lang="en-US" altLang="ko-KR" smtClean="0"/>
              <a:t>Android</a:t>
            </a:r>
            <a:r>
              <a:rPr lang="ko-KR" altLang="en-US" smtClean="0"/>
              <a:t>에만 국한 된 것이 아닌 파이썬</a:t>
            </a:r>
            <a:r>
              <a:rPr lang="en-US" altLang="ko-KR" smtClean="0"/>
              <a:t>/C#</a:t>
            </a:r>
            <a:r>
              <a:rPr lang="ko-KR" altLang="en-US" smtClean="0"/>
              <a:t>등 영역에서도 사용 가능한 언어</a:t>
            </a:r>
            <a:r>
              <a:rPr lang="ko-KR" altLang="en-US" baseline="0" smtClean="0"/>
              <a:t> 스타일입니다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그리고 </a:t>
            </a:r>
            <a:r>
              <a:rPr lang="en-US" altLang="ko-KR" baseline="0" smtClean="0"/>
              <a:t>Kotlin</a:t>
            </a:r>
            <a:r>
              <a:rPr lang="ko-KR" altLang="en-US" baseline="0" smtClean="0"/>
              <a:t>은 </a:t>
            </a:r>
            <a:r>
              <a:rPr lang="en-US" altLang="ko-KR" baseline="0" smtClean="0"/>
              <a:t>Java</a:t>
            </a:r>
            <a:r>
              <a:rPr lang="ko-KR" altLang="en-US" baseline="0" smtClean="0"/>
              <a:t>와 상호호완됩니다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이 말은 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자바 파일과 코틀린 파일이 혼재되어 있어도 컴파일이 가능하다는 의미입니다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2017</a:t>
            </a:r>
            <a:r>
              <a:rPr lang="ko-KR" altLang="en-US" baseline="0" smtClean="0"/>
              <a:t>년에 공식언어 채택되었으며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각종 </a:t>
            </a:r>
            <a:r>
              <a:rPr lang="en-US" altLang="ko-KR" baseline="0" smtClean="0"/>
              <a:t>IDE </a:t>
            </a:r>
            <a:r>
              <a:rPr lang="ko-KR" altLang="en-US" baseline="0" smtClean="0"/>
              <a:t>툴에서 플러그인 형태로 현재 지원되고 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UML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보여드립니다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경우 함수명 그리고 파라미터 변수 이름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콜론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 타입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콜론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반환타입입니다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2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도대체 코틀린이 필요할까요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1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만족되는 경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알아보겠습니다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0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발명은 실수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좌측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클래스 구조에서 보면 선택받은 딜러의 이름을 화면에 표시하기 위해서 이름을 가져오게 된다면 위와 같이 표현할 수 있을것입니다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값을 가져올때마다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if() null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체크를 항상 해주어야 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코드는 현재 우리가 진행하고 있는 프로젝트 내 코드에서도 쉽게 찾아볼수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대단히 번거롭습니다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 코드 보여주면서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느낌을 받으셨을 겁니다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코틀린을 사용한다면 다음과 같이 표현할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3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물음표를 이용해서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아니라면 다음 변수를 참조할 수 있도록 체이닝할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 개념을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 call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 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Confluence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잠시 보여주기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간략한 설명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그림처럼 코틀린에서는 자바에서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줄이나 필요했던 코드를 단 한줄로 줄일 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7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만족되는 경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알아보겠습니다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37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딜러 정보를 파라미터로 받아서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아닌지를 체크하고 이름을 가져와서 활용하게 된다면 자바의 경우 이와 같이 코딩하게 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코틀린에서는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아까 소개했었던 물음표로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체크하면서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함께 붙여주면 딜러가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아닐때만 이 스코프로 들어오게 되고 그안에서 할일을 해주면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자바에서의 코드보다 더 직관적이고 간결한 코드로 작성할 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 람다 인자까지도 없앨수 있고 그럴경우 들어오는 값은 암묵적으로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 사용할 수 있게 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0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관련해서 무엇이 변화되었는지 알아보겠습니다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44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자바에서 딜러정보 클래스를 만든다면 위와 같이 만들게 될것입니다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도움을 받아서 필드만 선언해주고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setter(), getter()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만들어주면 되므로 나름대로의 개선이 있었습니다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여전히 코드량이 많고 불편한건 사실입니다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코틀린으로 만들경우 다음과 같이 만들면 끝입니다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9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코틀린은 </a:t>
            </a:r>
            <a:r>
              <a:rPr lang="en-US" altLang="ko-KR" smtClean="0"/>
              <a:t>2011 ~ 2019</a:t>
            </a:r>
            <a:r>
              <a:rPr lang="ko-KR" altLang="en-US" smtClean="0"/>
              <a:t>까지 변화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(2011 </a:t>
            </a:r>
            <a:r>
              <a:rPr lang="ko-KR" altLang="en-US" baseline="0" smtClean="0"/>
              <a:t>최초 탄생 </a:t>
            </a:r>
            <a:r>
              <a:rPr lang="en-US" altLang="ko-KR" baseline="0" smtClean="0"/>
              <a:t>– 2017 </a:t>
            </a:r>
            <a:r>
              <a:rPr lang="ko-KR" altLang="en-US" baseline="0" smtClean="0"/>
              <a:t>안드로이드 공식 언어 채택 </a:t>
            </a:r>
            <a:r>
              <a:rPr lang="en-US" altLang="ko-KR" baseline="0" smtClean="0"/>
              <a:t>– 2019 </a:t>
            </a:r>
            <a:r>
              <a:rPr lang="ko-KR" altLang="en-US" baseline="0" smtClean="0"/>
              <a:t>코틀린 퍼스트 선언</a:t>
            </a:r>
            <a:r>
              <a:rPr lang="en-US" altLang="ko-KR" baseline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14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선언해서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setter/getter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자동생성되었고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물음표를 통해서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 필드임을 알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 생성자도 만들어 줍니다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toString(), hashCode(), equals(), copy()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 모두 알아서 만들어줍니다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.(data class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관련해서 좀더 보면 일반 클래스는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주소값이 나오면 한편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Class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자동으로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결과값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필드값을 찍어줘서 디버깅에 조금 더 용이합니다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길었던 자바 데이터 클래스 코드가 단 한줄또는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줄로 간결화되며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 함수들을 자동생성해줍니다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62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Template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알아보겠습니다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41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찍기 위함이거나 텍스트를 만들때 이와 같이 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+ b + c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같은 방식으로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만들어줄것입니다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 조금은 더 개선된 방식으로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 format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이용해서 간결한 코드로 작성하기도 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코틀린을 사용하면 아래와 같이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표시로 바로 변수를 넣어주면서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만들어 줄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연산이나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7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Casting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57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코드의 경우 상위 클래스 타입에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명령을 사용하여 형변환이 가능한지를 체크하고 나서 실제 그 객체의 함수를 사용하려면</a:t>
            </a:r>
            <a:endParaRPr lang="en-US" altLang="ko-KR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명시적으로 타입을 적어줘야 했습니다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코틀린에서는 타입 적어주지 않아도 됩니다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 역할입니다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(String)x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사용하지 않고 다이렉트로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사용이 가능합니다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84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 내용에 대해 알아보겠습니다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22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 클릭 리스너를 만들어줄때 다음과 같이 정의하시게 될겁니다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 요즘 대부분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Java8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사용하기때문에 이와 같이 람다식으로 선언해주는 경우가 더 많을것입니다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IDE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툴에서 자동 변환이 가능하죠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그래도 여전히 거의 사실상 쓰이지않는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인자로 받아야하고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같은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이름으로 선언하곤 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코틀린을 사용하면 아래와 같이 사용가능합니다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사용되지 않는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마저도 없애버릴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mtClean="0"/>
              <a:t/>
            </a:r>
            <a:br>
              <a:rPr lang="ko-KR" altLang="en-US" smtClean="0"/>
            </a:b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36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코틀린은 자바와 잘 호환됩니다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77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이와같이 코틀린에서 만든 클래스를 자바에서 문제없이 사용할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당연히 반대로 자바파일도 코틀린에서 사용할 수 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 자바에서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Nullable, NonNull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 어노테이션이 잘 붙어 있다면 거의 완벽하게 호환되서 사용할 수 있을것입니다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흔한 개발자들의 고충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문의입니다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꼭 해야하나요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코틀린이 나온 이후 몇년전부터 여러 오픈 채팅방과 커뮤니티에 끊임없이 주기적으로 올라오는 질문들입니다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저는 “코틀린 꼭 해야하나요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질문을 “코틀린 하기 싫어요” 라고 읽습니다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할 사람이라면 이미 학습을 시작 했을것입니다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질문을 하시는분들은 하기는 싫은데 하는사람은 많고 안할 이유를 찾고 싶은 답정너 느낌입니다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nullable, non-nullable </a:t>
            </a:r>
            <a:r>
              <a:rPr lang="ko-KR" altLang="en-US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타입으로 </a:t>
            </a:r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safety, </a:t>
            </a:r>
            <a:r>
              <a:rPr lang="ko-KR" altLang="en-US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안전한 호출과 안전한 캐스팅</a:t>
            </a:r>
            <a:endParaRPr lang="ko-KR" altLang="en-US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Extention functions</a:t>
            </a:r>
            <a:endParaRPr lang="en-US" altLang="ko-KR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Higher-order functions / </a:t>
            </a:r>
            <a:r>
              <a:rPr lang="ko-KR" altLang="en-US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람다 표현식</a:t>
            </a:r>
            <a:endParaRPr lang="ko-KR" altLang="en-US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</a:t>
            </a:r>
            <a:endParaRPr lang="ko-KR" altLang="en-US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Immutability</a:t>
            </a:r>
            <a:endParaRPr lang="en-US" altLang="ko-KR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Coroutines</a:t>
            </a:r>
            <a:endParaRPr lang="en-US" altLang="ko-KR" smtClean="0">
              <a:effectLst/>
            </a:endParaRPr>
          </a:p>
          <a:p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aliases</a:t>
            </a:r>
            <a:endParaRPr lang="en-US" altLang="ko-KR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91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양이 많았는데 여기서 현재까지의 내용 정리하면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 이미 구글 안드로이드에서 공식언어로 채택된 상태이며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코드의 간결성을 보장합니다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Class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코드 간결화가 상당부분 이루어 졌습니다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 프로젝트 진행하다보면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발생하는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NullPointerException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Time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막을 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셋째로 형변환 연산 이 후 해당 객체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 함수를 사용함에 있어서 편리해졌습니다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자바 코드와의 호환성이 뛰어나기 때문에 당장 개발 언어의 전환이 어려울 경우 천천히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공존시키면서 프로젝트 진행이 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15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이번은 안드로이드 앱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레이아웃 구성 후 동적으로 참조하여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코드상에서 프로그래밍 할때의 경우에 대해서</a:t>
            </a:r>
            <a:endParaRPr lang="en-US" altLang="ko-KR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코틀린에서는 어떻게 편리하게 변화했는지 알아봅니다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38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자바에서 액티비티에서 뷰에 접근하려면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꼭 호출해야 했다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큰 장점은 역시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안해도 된다는 것이었습니다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레이아웃 파일에 선언된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변수 그대로 사용이 가능해 집니다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참조할 뷰가 적으면 상관이 없겠으나 우측과 같이 동적으로 참조해야되는 뷰가 많아질 경우 코드가 상당히 지저분해지고 단순 반복 작업을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해주어야 되서</a:t>
            </a:r>
            <a:endParaRPr lang="en-US" altLang="ko-KR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귀찮습니다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057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작업이 귀찮으셨을 분들이라면 코틀린이 매우 반가울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콜 없이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정의했던 아이디로 직접 참조가 가능하다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우측 화면처럼 참조가 가능하다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99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Java, Java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ButterKnife Library, Kotlin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 눈에 보면은 단 한줄로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가져오기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Data Set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가능해짐을 아실수 있을겁니다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0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레이아웃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 뷰에 대한 참조가 쉬워졌다를 알수 있습니다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389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코루틴에 대해 간략히 설명하고 마치겠습니다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31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파이썬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 Java Script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이미 여러 언어에서 지원하고 있는 개념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안드로이드 공식 언어를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코틀린으로 변경한 이후 대표적인 비동기 처리 코드를 코루틴으로 변경하였다고 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가벼운 쓰레드하고 불리나 쓰레드는 아니며 비동기적인 프로그래밍을 가능케 하는 개념이라 보시면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비동기 처리에 특화된 개념으로 코루틴 선언이 된 함수는 언제든지 나왔다가 다시 진입이 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그림을 보시겠습니다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14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그림은 일반적인 함수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흐름입니다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진입 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마지막 브레이스를 만나면 함수를 탈출하게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72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코루틴도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 때문에 하나의 함수로 생각하자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 함수에 진입할 수 있는 진입점도 여러개고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빠져나갈 수 있는 탈출점도 여러개다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코루틴 함수는 꼭 </a:t>
            </a:r>
            <a:r>
              <a:rPr lang="en-US" altLang="ko-KR" smtClean="0"/>
              <a:t>return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문이나 마지막 닫는 괄호를 만나지 않더라도 언제든지 중간에 나갈 수 있고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언제든지 다시 나갔던 그 지점으로 들어올 수 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즉 수많은 콜백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드리븐 지옥 코드를 피할 수 있음을 의미합니다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 자바 코드에서는 파란색 부분에서 콜백 함수를 호출해서 처리를 하게 되는데 코틀린에서는 이를 단순히 함수 앞에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키워드를 적어줌으로서 처리가 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 구글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코틀린은 공식언어로 지정되었습니다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8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코루틴 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(Coroutine)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경우 동작 순서에 대해 설명합니다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 Builder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 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중간에 나갔다가 다시 들어오는 게 가능해 집니다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suspend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만나게 되면 코루틴을 빠져나갑니다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백그라운드에서 처리되고 있고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쓰레드에서 다른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함수들을 찾거나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되어지는 다른 코드들을 찾습니다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코루틴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빠져나온 쓰레드가 코루틴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만나게 되어 또 한번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만나게 되면 동시성 프로그래밍이 이루어 집니다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코루틴을 사용하여 쓰레드 하나에서 동시성 프로그래밍 가능함을 의미합니다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양쪽의 일을 번갈아 가며 조금씩 수행하는 것이 동시성 프로그래밍입니다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쓰레드 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사용해서 이를 처리한다면 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동시성으로 반복 처리하기 위해선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매번 쓰레드를 점유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해제 동작을 반복해야 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컨텍스트 스위칭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자주 일어나며 이는 곧 고용량의 메모리를 요구하게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38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동시성 프로그래밍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 처리에 특화된 언어라 보시면 되겠습니다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콜백 지옥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지옥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코드를 피할 수 있고 겉으로 보기에는 싱크처럼 보이나 실제로는 어싱크로 동작하는 코드 구현이 가능합니다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35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고생하셨습니다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2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구글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다시한번 코틀린을 언급하면서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 First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시대를 알리고 구글에서 만드는 라이브러리들은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배포할것임을 알렸습니다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 공식 문서를 보시면서 많이 느끼셨겠지만 예제코드의 메인 언어가 코틀린으로 짜여져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예전에는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코드밖에 없었는데 어느날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탭이 추가되더니 요즘에는 아예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탭이 더 먼저 나오기 시작했습니다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0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코틀린을 사용했을때 자바언어와의 비교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 코틀린으로 안드로이드로 개발했을때의 차이에 대해서 비교하면서 설명해보겠습니다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9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시작하기에 앞서 가장 기본적인 사전지식 몇가지를 소개해드리고 시작하겠습니다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NonNull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변수들을 코틀린으로 변환하면 다음과 같습니다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보시면 아시겠지만 코드 맨 뒤에 세미콜론을 안붙여도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부분이라 붙여도 되고 안붙여도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잠시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Confluence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이동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문법 간략 설명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한번 설정하면 바꿀수 없는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readOnly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변수이고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Write/Read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둘다 가능한 일반 변수입니다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한번 할당하면 변경 할 수 없습니다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아래처럼 타입선언없이 바로 값 할당이 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코틀린은 기본적으로 자동 추론이 가능한 언어이므로 이런 코드가 가능합니다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읽는 방법은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“birthYear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이름의 변수는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형이고 그 할당된 값은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이야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읽으면 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형태는 정석적인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Diagram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볼수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코틀린 창시 당시 자연어처럼 가독성을 많이 신경쓴 것처럼 보입니다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6F13-20CA-4AB9-B2B8-2B9E9C0C1D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6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899592" y="1192602"/>
            <a:ext cx="7941568" cy="858388"/>
          </a:xfrm>
        </p:spPr>
        <p:txBody>
          <a:bodyPr>
            <a:normAutofit/>
          </a:bodyPr>
          <a:lstStyle>
            <a:lvl1pPr algn="l">
              <a:defRPr lang="ko-KR" altLang="en-US" sz="4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4" name="부제목 2"/>
          <p:cNvSpPr>
            <a:spLocks noGrp="1"/>
          </p:cNvSpPr>
          <p:nvPr>
            <p:ph type="subTitle" idx="1"/>
          </p:nvPr>
        </p:nvSpPr>
        <p:spPr>
          <a:xfrm>
            <a:off x="950172" y="2060848"/>
            <a:ext cx="7902453" cy="360040"/>
          </a:xfrm>
        </p:spPr>
        <p:txBody>
          <a:bodyPr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29222" y="6588057"/>
            <a:ext cx="55446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5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Narrow" pitchFamily="34" charset="0"/>
                <a:ea typeface="나눔고딕" pitchFamily="50" charset="-127"/>
              </a:rPr>
              <a:t>WWW.HUMAXDIGITAL.COM</a:t>
            </a:r>
            <a:r>
              <a:rPr lang="en-US" altLang="ko-KR" sz="75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Narrow" pitchFamily="34" charset="0"/>
                <a:ea typeface="나눔고딕" pitchFamily="50" charset="-127"/>
              </a:rPr>
              <a:t>  </a:t>
            </a:r>
            <a:r>
              <a:rPr lang="en-US" altLang="ko-KR" sz="750" b="1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Narrow" pitchFamily="34" charset="0"/>
                <a:ea typeface="나눔고딕" pitchFamily="50" charset="-127"/>
                <a:cs typeface="+mn-cs"/>
              </a:rPr>
              <a:t>HUMAX CO, LTD. ALL RIGHT RESERVED.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5" y="6419428"/>
            <a:ext cx="162101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6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" y="0"/>
            <a:ext cx="9144000" cy="6858000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6915896" y="64889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b="1" kern="1200" smtClean="0">
                <a:solidFill>
                  <a:schemeClr val="bg1"/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41FFC2-CB08-4019-A41A-0780C89D7BF9}" type="slidenum">
              <a:rPr lang="en-US" altLang="ko-KR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33500" y="2780928"/>
            <a:ext cx="7920880" cy="858388"/>
          </a:xfrm>
        </p:spPr>
        <p:txBody>
          <a:bodyPr>
            <a:normAutofit/>
          </a:bodyPr>
          <a:lstStyle>
            <a:lvl1pPr algn="l">
              <a:defRPr lang="ko-KR" altLang="en-US" sz="4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3244" y="1556792"/>
            <a:ext cx="1354460" cy="858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7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9400"/>
            <a:ext cx="9144000" cy="2286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64416" y="844804"/>
            <a:ext cx="867958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472937" y="181368"/>
            <a:ext cx="8229600" cy="858388"/>
          </a:xfrm>
        </p:spPr>
        <p:txBody>
          <a:bodyPr>
            <a:normAutofit/>
          </a:bodyPr>
          <a:lstStyle>
            <a:lvl1pPr algn="l">
              <a:defRPr lang="ko-KR" altLang="en-US" sz="3600" b="1" kern="1200" dirty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15896" y="6629400"/>
            <a:ext cx="2133600" cy="224692"/>
          </a:xfrm>
        </p:spPr>
        <p:txBody>
          <a:bodyPr/>
          <a:lstStyle>
            <a:lvl1pPr>
              <a:defRPr lang="ko-KR" altLang="en-US" sz="1200" b="1" kern="1200" smtClean="0">
                <a:solidFill>
                  <a:schemeClr val="bg1"/>
                </a:solidFill>
                <a:latin typeface="Arial Narrow" pitchFamily="34" charset="0"/>
                <a:ea typeface="맑은 고딕" pitchFamily="50" charset="-127"/>
                <a:cs typeface="+mn-cs"/>
              </a:defRPr>
            </a:lvl1pPr>
          </a:lstStyle>
          <a:p>
            <a:fld id="{BF41FFC2-CB08-4019-A41A-0780C89D7BF9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0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1FFC2-CB08-4019-A41A-0780C89D7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tlinlang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smtClean="0"/>
              <a:t>Kotlin for Android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3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Java vs Kotlin</a:t>
            </a:r>
            <a:endParaRPr lang="en-US" altLang="ko-KR" sz="2400" b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2048606"/>
            <a:ext cx="7997343" cy="29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Java vs Kotlin</a:t>
            </a:r>
            <a:endParaRPr lang="en-US" altLang="ko-KR" sz="2400" b="1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2" y="1862764"/>
            <a:ext cx="8122400" cy="349717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592094" y="2976665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8681" y="2383180"/>
            <a:ext cx="664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Why do we need Kotlin</a:t>
            </a:r>
          </a:p>
        </p:txBody>
      </p:sp>
    </p:spTree>
    <p:extLst>
      <p:ext uri="{BB962C8B-B14F-4D97-AF65-F5344CB8AC3E}">
        <p14:creationId xmlns:p14="http://schemas.microsoft.com/office/powerpoint/2010/main" val="5414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Safe call</a:t>
            </a:r>
          </a:p>
        </p:txBody>
      </p:sp>
    </p:spTree>
    <p:extLst>
      <p:ext uri="{BB962C8B-B14F-4D97-AF65-F5344CB8AC3E}">
        <p14:creationId xmlns:p14="http://schemas.microsoft.com/office/powerpoint/2010/main" val="290301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14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409958"/>
            <a:ext cx="7922571" cy="419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Safe call</a:t>
            </a:r>
            <a:endParaRPr lang="en-US" altLang="ko-KR" sz="2400" b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653395"/>
            <a:ext cx="4389129" cy="4652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18" y="5037451"/>
            <a:ext cx="5109191" cy="11669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3" y="1687240"/>
            <a:ext cx="6054967" cy="32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Safe call</a:t>
            </a:r>
            <a:endParaRPr lang="en-US" altLang="ko-KR" sz="2400" b="1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945530"/>
            <a:ext cx="8049776" cy="1838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1" y="1565846"/>
            <a:ext cx="8049776" cy="47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let</a:t>
            </a:r>
            <a:endParaRPr lang="en-US" altLang="ko-KR" sz="6000" b="1" smtClean="0"/>
          </a:p>
        </p:txBody>
      </p:sp>
    </p:spTree>
    <p:extLst>
      <p:ext uri="{BB962C8B-B14F-4D97-AF65-F5344CB8AC3E}">
        <p14:creationId xmlns:p14="http://schemas.microsoft.com/office/powerpoint/2010/main" val="30461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let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724275"/>
            <a:ext cx="7286625" cy="2295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1" y="3194523"/>
            <a:ext cx="7486650" cy="2647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325" y="4518498"/>
            <a:ext cx="59721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9153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26" y="2841866"/>
            <a:ext cx="6303235" cy="3691304"/>
          </a:xfrm>
          <a:prstGeom prst="rect">
            <a:avLst/>
          </a:prstGeom>
          <a:effectLst>
            <a:glow rad="127000">
              <a:schemeClr val="accent1">
                <a:alpha val="48000"/>
              </a:schemeClr>
            </a:glow>
          </a:effec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611" y="1104181"/>
            <a:ext cx="8576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About Kotlin</a:t>
            </a:r>
          </a:p>
          <a:p>
            <a:endParaRPr lang="en-US" altLang="ko-KR" b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Python, C#, 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100% Interoperable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by Jetbrains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JVM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Android official Language 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dispute with 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IntelliJ IDEA / Android Studio / Eclipse with Kotlin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https://kotlinlang.org/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205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Class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645228"/>
            <a:ext cx="5760729" cy="4659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211" y="3646757"/>
            <a:ext cx="5857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Class</a:t>
            </a:r>
            <a:endParaRPr lang="en-US" altLang="ko-KR" sz="24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2109787"/>
            <a:ext cx="8031668" cy="1110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59540" y="3763796"/>
            <a:ext cx="6137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예를 들어 </a:t>
            </a:r>
            <a:r>
              <a:rPr lang="en-US" altLang="ko-KR" smtClean="0"/>
              <a:t>RecordingData </a:t>
            </a:r>
            <a:r>
              <a:rPr lang="ko-KR" altLang="en-US" smtClean="0"/>
              <a:t>라는 </a:t>
            </a:r>
            <a:r>
              <a:rPr lang="en-US" altLang="ko-KR" smtClean="0"/>
              <a:t>Data Class</a:t>
            </a:r>
            <a:r>
              <a:rPr lang="ko-KR" altLang="en-US" smtClean="0"/>
              <a:t>가 있다고 가정</a:t>
            </a:r>
            <a:r>
              <a:rPr lang="en-US" altLang="ko-KR" smtClean="0"/>
              <a:t>!</a:t>
            </a:r>
          </a:p>
          <a:p>
            <a:r>
              <a:rPr lang="en-US" altLang="ko-KR" smtClean="0"/>
              <a:t>println(recordingData) </a:t>
            </a:r>
            <a:r>
              <a:rPr lang="ko-KR" altLang="en-US" smtClean="0"/>
              <a:t>사용하여 출력하면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en-US" altLang="ko-KR" smtClean="0"/>
              <a:t>startTime=12138999, duration=3000…</a:t>
            </a:r>
          </a:p>
          <a:p>
            <a:endParaRPr lang="en-US" altLang="ko-KR"/>
          </a:p>
          <a:p>
            <a:r>
              <a:rPr lang="ko-KR" altLang="en-US" smtClean="0"/>
              <a:t>일반 </a:t>
            </a:r>
            <a:r>
              <a:rPr lang="en-US" altLang="ko-KR" smtClean="0"/>
              <a:t>Class</a:t>
            </a:r>
            <a:r>
              <a:rPr lang="ko-KR" altLang="en-US" smtClean="0"/>
              <a:t>의 경우는</a:t>
            </a:r>
            <a:endParaRPr lang="en-US" altLang="ko-KR" smtClean="0"/>
          </a:p>
          <a:p>
            <a:r>
              <a:rPr lang="en-US" altLang="ko-KR" smtClean="0"/>
              <a:t>@034dh88 </a:t>
            </a:r>
            <a:r>
              <a:rPr lang="ko-KR" altLang="en-US" smtClean="0"/>
              <a:t>와 같이 주소값 출력</a:t>
            </a: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63653" y="1944974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Class</a:t>
            </a:r>
            <a:endParaRPr lang="en-US" altLang="ko-KR" sz="2400" b="1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2" y="1664038"/>
            <a:ext cx="3810000" cy="4171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88" y="1565846"/>
            <a:ext cx="4143375" cy="478155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13025" y="1242705"/>
            <a:ext cx="3696088" cy="1997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String Template</a:t>
            </a:r>
            <a:endParaRPr lang="en-US" altLang="ko-KR" sz="6000" b="1" smtClean="0"/>
          </a:p>
        </p:txBody>
      </p:sp>
    </p:spTree>
    <p:extLst>
      <p:ext uri="{BB962C8B-B14F-4D97-AF65-F5344CB8AC3E}">
        <p14:creationId xmlns:p14="http://schemas.microsoft.com/office/powerpoint/2010/main" val="36422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String Template</a:t>
            </a:r>
            <a:endParaRPr lang="en-US" altLang="ko-KR" sz="2400" b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648076"/>
            <a:ext cx="8117557" cy="1490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1" y="3220720"/>
            <a:ext cx="8117557" cy="790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1" y="3855696"/>
            <a:ext cx="8239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Smart Casting</a:t>
            </a:r>
            <a:endParaRPr lang="en-US" altLang="ko-KR" sz="6000" b="1" smtClean="0"/>
          </a:p>
        </p:txBody>
      </p:sp>
    </p:spTree>
    <p:extLst>
      <p:ext uri="{BB962C8B-B14F-4D97-AF65-F5344CB8AC3E}">
        <p14:creationId xmlns:p14="http://schemas.microsoft.com/office/powerpoint/2010/main" val="6717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Smart Casting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96" y="4568859"/>
            <a:ext cx="7239000" cy="1533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96" y="1653803"/>
            <a:ext cx="6357495" cy="26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5958" y="2791741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764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Lambda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771650"/>
            <a:ext cx="8096250" cy="2090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1" y="3902615"/>
            <a:ext cx="6896100" cy="1343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161" y="4594494"/>
            <a:ext cx="52197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5413" y="2451273"/>
            <a:ext cx="664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Java Code</a:t>
            </a:r>
            <a:r>
              <a:rPr lang="ko-KR" altLang="en-US" sz="6000" b="1" smtClean="0"/>
              <a:t>와의 </a:t>
            </a:r>
            <a:endParaRPr lang="en-US" altLang="ko-KR" sz="6000" b="1" smtClean="0"/>
          </a:p>
          <a:p>
            <a:pPr algn="ctr"/>
            <a:r>
              <a:rPr lang="ko-KR" altLang="en-US" sz="6000" b="1" smtClean="0"/>
              <a:t>호환</a:t>
            </a:r>
            <a:endParaRPr lang="en-US" altLang="ko-KR" sz="6000" b="1" smtClean="0"/>
          </a:p>
        </p:txBody>
      </p:sp>
    </p:spTree>
    <p:extLst>
      <p:ext uri="{BB962C8B-B14F-4D97-AF65-F5344CB8AC3E}">
        <p14:creationId xmlns:p14="http://schemas.microsoft.com/office/powerpoint/2010/main" val="2306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803862"/>
            <a:ext cx="8038807" cy="3563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About Kotlin history</a:t>
            </a:r>
          </a:p>
        </p:txBody>
      </p:sp>
      <p:sp>
        <p:nvSpPr>
          <p:cNvPr id="8" name="타원 7"/>
          <p:cNvSpPr/>
          <p:nvPr/>
        </p:nvSpPr>
        <p:spPr>
          <a:xfrm>
            <a:off x="963038" y="2947482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71402" y="2947482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543002" y="2918300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Java Code</a:t>
            </a:r>
            <a:r>
              <a:rPr lang="ko-KR" altLang="en-US" sz="2400" b="1" smtClean="0"/>
              <a:t>와의 호환</a:t>
            </a:r>
            <a:endParaRPr lang="en-US" altLang="ko-KR" sz="2400" b="1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867709"/>
            <a:ext cx="7762875" cy="114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1" y="3329392"/>
            <a:ext cx="7581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여기서 잠시 정리</a:t>
            </a:r>
            <a:endParaRPr lang="en-US" altLang="ko-KR" sz="2400" b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21404" y="2470826"/>
            <a:ext cx="49996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코틀린 언어 사용 필요성</a:t>
            </a:r>
            <a:endParaRPr lang="en-US" altLang="ko-KR" b="1" smtClean="0"/>
          </a:p>
          <a:p>
            <a:endParaRPr lang="en-US" altLang="ko-KR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Code</a:t>
            </a:r>
            <a:r>
              <a:rPr lang="ko-KR" altLang="en-US" sz="1600" smtClean="0"/>
              <a:t>의 간결성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Null-check / NPE (NULL Pointer Exception </a:t>
            </a:r>
            <a:r>
              <a:rPr lang="ko-KR" altLang="en-US" sz="1600" smtClean="0"/>
              <a:t>방지</a:t>
            </a:r>
            <a:r>
              <a:rPr lang="en-US" altLang="ko-KR" sz="160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Smart Casting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Java Code</a:t>
            </a:r>
            <a:r>
              <a:rPr lang="ko-KR" altLang="en-US" sz="1600" smtClean="0"/>
              <a:t>와의 호환성</a:t>
            </a:r>
            <a:endParaRPr lang="en-US" altLang="ko-KR" sz="1600" smtClean="0"/>
          </a:p>
        </p:txBody>
      </p:sp>
    </p:spTree>
    <p:extLst>
      <p:ext uri="{BB962C8B-B14F-4D97-AF65-F5344CB8AC3E}">
        <p14:creationId xmlns:p14="http://schemas.microsoft.com/office/powerpoint/2010/main" val="216249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5413" y="2451273"/>
            <a:ext cx="664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Goodbye findViewById</a:t>
            </a:r>
            <a:endParaRPr lang="en-US" altLang="ko-KR" sz="6000" b="1" smtClean="0"/>
          </a:p>
        </p:txBody>
      </p:sp>
    </p:spTree>
    <p:extLst>
      <p:ext uri="{BB962C8B-B14F-4D97-AF65-F5344CB8AC3E}">
        <p14:creationId xmlns:p14="http://schemas.microsoft.com/office/powerpoint/2010/main" val="3061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Goodbye findViewById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896697"/>
            <a:ext cx="6497367" cy="1843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48" y="2039981"/>
            <a:ext cx="5338053" cy="42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Goodbye findViewById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899402"/>
            <a:ext cx="5552467" cy="17398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27" y="3774332"/>
            <a:ext cx="5505079" cy="19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Goodbye findViewById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0" y="1750977"/>
            <a:ext cx="7808607" cy="44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여기서 다시 정리</a:t>
            </a:r>
            <a:endParaRPr lang="en-US" altLang="ko-KR" sz="2400" b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21404" y="2470826"/>
            <a:ext cx="499963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코틀린 언어 사용 필요성</a:t>
            </a:r>
            <a:endParaRPr lang="en-US" altLang="ko-KR" b="1" smtClean="0"/>
          </a:p>
          <a:p>
            <a:endParaRPr lang="en-US" altLang="ko-KR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Code</a:t>
            </a:r>
            <a:r>
              <a:rPr lang="ko-KR" altLang="en-US" sz="1600" smtClean="0"/>
              <a:t>의 간결성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Null-check / NPE (NULL Pointer Exception </a:t>
            </a:r>
            <a:r>
              <a:rPr lang="ko-KR" altLang="en-US" sz="1600" smtClean="0"/>
              <a:t>방지</a:t>
            </a:r>
            <a:r>
              <a:rPr lang="en-US" altLang="ko-KR" sz="160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Smart Casting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Java Code</a:t>
            </a:r>
            <a:r>
              <a:rPr lang="ko-KR" altLang="en-US" sz="1600" smtClean="0"/>
              <a:t>와의 호환성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smtClean="0">
                <a:solidFill>
                  <a:srgbClr val="FF0000"/>
                </a:solidFill>
              </a:rPr>
              <a:t>Layout View </a:t>
            </a:r>
            <a:r>
              <a:rPr lang="ko-KR" altLang="en-US" sz="1600" b="1" smtClean="0">
                <a:solidFill>
                  <a:srgbClr val="FF0000"/>
                </a:solidFill>
              </a:rPr>
              <a:t>참조 용이</a:t>
            </a:r>
            <a:endParaRPr lang="en-US" altLang="ko-KR" sz="16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5140" y="2830652"/>
            <a:ext cx="664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Coroutine</a:t>
            </a:r>
          </a:p>
        </p:txBody>
      </p:sp>
    </p:spTree>
    <p:extLst>
      <p:ext uri="{BB962C8B-B14F-4D97-AF65-F5344CB8AC3E}">
        <p14:creationId xmlns:p14="http://schemas.microsoft.com/office/powerpoint/2010/main" val="2011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Coroutine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1404" y="2470826"/>
            <a:ext cx="545296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Co (</a:t>
            </a:r>
            <a:r>
              <a:rPr lang="ko-KR" altLang="en-US" b="1" smtClean="0"/>
              <a:t>협력</a:t>
            </a:r>
            <a:r>
              <a:rPr lang="en-US" altLang="ko-KR" b="1" smtClean="0"/>
              <a:t>, </a:t>
            </a:r>
            <a:r>
              <a:rPr lang="ko-KR" altLang="en-US" b="1" smtClean="0"/>
              <a:t>함께</a:t>
            </a:r>
            <a:r>
              <a:rPr lang="en-US" altLang="ko-KR" b="1" smtClean="0"/>
              <a:t>) + Routine (1</a:t>
            </a:r>
            <a:r>
              <a:rPr lang="ko-KR" altLang="en-US" b="1" smtClean="0"/>
              <a:t>개의 </a:t>
            </a:r>
            <a:r>
              <a:rPr lang="en-US" altLang="ko-KR" b="1" smtClean="0"/>
              <a:t>Task </a:t>
            </a:r>
            <a:r>
              <a:rPr lang="ko-KR" altLang="en-US" b="1" smtClean="0"/>
              <a:t>또는 함수</a:t>
            </a:r>
            <a:r>
              <a:rPr lang="en-US" altLang="ko-KR" b="1" smtClean="0"/>
              <a:t>)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smtClean="0">
                <a:latin typeface="Arial Black" panose="020B0A04020102020204" pitchFamily="34" charset="0"/>
              </a:rPr>
              <a:t>협력형 멀티 태스킹</a:t>
            </a:r>
            <a:endParaRPr lang="en-US" altLang="ko-KR" sz="1600" smtClean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mtClean="0">
                <a:latin typeface="Arial Black" panose="020B0A04020102020204" pitchFamily="34" charset="0"/>
              </a:rPr>
              <a:t>동시성 프로그래밍 지원</a:t>
            </a:r>
            <a:endParaRPr lang="en-US" altLang="ko-KR" sz="1600" smtClean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mtClean="0">
                <a:latin typeface="Arial Black" panose="020B0A04020102020204" pitchFamily="34" charset="0"/>
              </a:rPr>
              <a:t>수월한 비동기 처리</a:t>
            </a:r>
            <a:endParaRPr lang="en-US" altLang="ko-KR" sz="160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Coroutine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58" y="1565846"/>
            <a:ext cx="6487639" cy="42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Why do we need to learn Kotlin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828799"/>
            <a:ext cx="8122915" cy="34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Coroutine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523" y="1565846"/>
            <a:ext cx="5361055" cy="47712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42" y="1565846"/>
            <a:ext cx="6818141" cy="49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5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Coroutine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62" y="1661918"/>
            <a:ext cx="6330375" cy="455821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706401">
            <a:off x="3482502" y="1984443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1850864" y="2791161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6200000">
            <a:off x="1629383" y="3557738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9197803">
            <a:off x="1899498" y="2009760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530744">
            <a:off x="6149857" y="1988935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5400000">
            <a:off x="6285405" y="2791162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6860615" y="3581735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2282150">
            <a:off x="6535262" y="1991371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5400000">
            <a:off x="3482502" y="2907894"/>
            <a:ext cx="233464" cy="846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최종 정리</a:t>
            </a:r>
            <a:endParaRPr lang="en-US" altLang="ko-KR" sz="2400" b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021404" y="2470826"/>
            <a:ext cx="49996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코틀린 언어 사용 필요성</a:t>
            </a:r>
            <a:endParaRPr lang="en-US" altLang="ko-KR" b="1" smtClean="0"/>
          </a:p>
          <a:p>
            <a:endParaRPr lang="en-US" altLang="ko-KR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Code</a:t>
            </a:r>
            <a:r>
              <a:rPr lang="ko-KR" altLang="en-US" sz="1600" smtClean="0"/>
              <a:t>의 간결성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Null-check / NPE (NULL Pointer Exception </a:t>
            </a:r>
            <a:r>
              <a:rPr lang="ko-KR" altLang="en-US" sz="1600" smtClean="0"/>
              <a:t>방지</a:t>
            </a:r>
            <a:r>
              <a:rPr lang="en-US" altLang="ko-KR" sz="160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Smart Casting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Java Code</a:t>
            </a:r>
            <a:r>
              <a:rPr lang="ko-KR" altLang="en-US" sz="1600" smtClean="0"/>
              <a:t>와의 호환성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smtClean="0"/>
              <a:t>Layout View </a:t>
            </a:r>
            <a:r>
              <a:rPr lang="ko-KR" altLang="en-US" sz="1600" smtClean="0"/>
              <a:t>참조 용이</a:t>
            </a:r>
            <a:endParaRPr lang="en-US" altLang="ko-KR" sz="160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smtClean="0">
                <a:solidFill>
                  <a:srgbClr val="FF0000"/>
                </a:solidFill>
              </a:rPr>
              <a:t>동시성 프로그래밍 </a:t>
            </a:r>
            <a:r>
              <a:rPr lang="en-US" altLang="ko-KR" sz="1600" b="1" smtClean="0">
                <a:solidFill>
                  <a:srgbClr val="FF0000"/>
                </a:solidFill>
              </a:rPr>
              <a:t>/ </a:t>
            </a:r>
            <a:r>
              <a:rPr lang="ko-KR" altLang="en-US" sz="1600" b="1" smtClean="0">
                <a:solidFill>
                  <a:srgbClr val="FF0000"/>
                </a:solidFill>
              </a:rPr>
              <a:t>비동기 처리에 특화</a:t>
            </a:r>
            <a:endParaRPr lang="en-US" altLang="ko-KR" sz="1600" b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0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43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Why do we need to learn Kotlin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729198"/>
            <a:ext cx="8023720" cy="42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Why do we need to learn Kotlin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708549"/>
            <a:ext cx="8067681" cy="41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Why do we need to learn Kotlin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" y="1679332"/>
            <a:ext cx="8155604" cy="451924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516221" y="1938082"/>
            <a:ext cx="1439694" cy="1439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1249" y="2889019"/>
            <a:ext cx="557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/>
              <a:t>Java vs Kotlin</a:t>
            </a:r>
          </a:p>
        </p:txBody>
      </p:sp>
    </p:spTree>
    <p:extLst>
      <p:ext uri="{BB962C8B-B14F-4D97-AF65-F5344CB8AC3E}">
        <p14:creationId xmlns:p14="http://schemas.microsoft.com/office/powerpoint/2010/main" val="4498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FFC2-CB08-4019-A41A-0780C89D7BF9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611" y="1104181"/>
            <a:ext cx="857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Java vs Kotlin</a:t>
            </a:r>
            <a:endParaRPr lang="en-US" altLang="ko-KR" sz="2400" b="1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2" y="2068954"/>
            <a:ext cx="8094058" cy="1352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1" y="4071612"/>
            <a:ext cx="8094059" cy="1019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128" y="2300133"/>
            <a:ext cx="5653695" cy="40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MAX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MAX 테마" id="{CCC0E938-E7F5-4A90-87B1-514203592890}" vid="{1B87023E-EEF1-4ABB-8E3E-B46194AA4AA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E5F10BE7FC244DBC4A19A65F108E50" ma:contentTypeVersion="0" ma:contentTypeDescription="새 문서를 만듭니다." ma:contentTypeScope="" ma:versionID="4cd8fe19a3f08a85619fcf9741343c9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216d65b1503ee1096c44bea011619b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E759D8-BE68-49E5-9CC8-720AED14C60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C222F1-993A-4AE4-A337-C890BD42B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211A3F-8CDD-41D3-8B1D-6630AF8356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HUMAX 테마</Template>
  <TotalTime>1624</TotalTime>
  <Words>2169</Words>
  <Application>Microsoft Office PowerPoint</Application>
  <PresentationFormat>화면 슬라이드 쇼(4:3)</PresentationFormat>
  <Paragraphs>273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나눔고딕</vt:lpstr>
      <vt:lpstr>맑은 고딕</vt:lpstr>
      <vt:lpstr>Arial</vt:lpstr>
      <vt:lpstr>Arial Black</vt:lpstr>
      <vt:lpstr>Arial Narrow</vt:lpstr>
      <vt:lpstr>Wingdings</vt:lpstr>
      <vt:lpstr>HUMAX 테마</vt:lpstr>
      <vt:lpstr>Kotlin for Android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TriAngle RFD</dc:title>
  <dc:creator>정희석(Heeseok Jung)</dc:creator>
  <cp:lastModifiedBy>구동완(Dongwan Koo)</cp:lastModifiedBy>
  <cp:revision>121</cp:revision>
  <dcterms:created xsi:type="dcterms:W3CDTF">2014-04-11T00:08:40Z</dcterms:created>
  <dcterms:modified xsi:type="dcterms:W3CDTF">2020-09-23T05:02:47Z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0x010100CDE5F10BE7FC244DBC4A19A65F108E50</vt:lpwstr>
  </property>
</Properties>
</file>